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0" r:id="rId4"/>
    <p:sldId id="258" r:id="rId5"/>
    <p:sldId id="261" r:id="rId6"/>
    <p:sldId id="267" r:id="rId7"/>
    <p:sldId id="268" r:id="rId8"/>
    <p:sldId id="270" r:id="rId9"/>
    <p:sldId id="269" r:id="rId10"/>
    <p:sldId id="262" r:id="rId11"/>
    <p:sldId id="263" r:id="rId12"/>
    <p:sldId id="264" r:id="rId13"/>
    <p:sldId id="266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23"/>
    <p:restoredTop sz="82451"/>
  </p:normalViewPr>
  <p:slideViewPr>
    <p:cSldViewPr snapToGrid="0">
      <p:cViewPr varScale="1">
        <p:scale>
          <a:sx n="116" d="100"/>
          <a:sy n="116" d="100"/>
        </p:scale>
        <p:origin x="15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A2149D-982A-4E44-BAE7-EA6ADAD89E8E}" type="datetimeFigureOut">
              <a:rPr lang="en-AU" smtClean="0"/>
              <a:t>28/2/2024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D7DC7-33B8-0640-A4B7-FBB01084D23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9319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wa.gov.ae/e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AU" dirty="0"/>
              <a:t>A holistic perspective on the interdependency of water, waste, energy and materials, and how they can positively impact each other. </a:t>
            </a:r>
          </a:p>
          <a:p>
            <a:pPr marL="171450" indent="-171450">
              <a:buFontTx/>
              <a:buChar char="-"/>
            </a:pPr>
            <a:r>
              <a:rPr lang="en-AU" dirty="0"/>
              <a:t>Circular economy framework enabling integrated resource recovery</a:t>
            </a:r>
          </a:p>
          <a:p>
            <a:pPr marL="171450" indent="-171450">
              <a:buFontTx/>
              <a:buChar char="-"/>
            </a:pPr>
            <a:r>
              <a:rPr lang="en-AU" dirty="0"/>
              <a:t>Will focus on how the water utilities could be driving this integration for several reasons </a:t>
            </a:r>
          </a:p>
          <a:p>
            <a:pPr marL="171450" indent="-171450">
              <a:buFontTx/>
              <a:buChar char="-"/>
            </a:pPr>
            <a:r>
              <a:rPr lang="en-AU" dirty="0"/>
              <a:t>Will present some examples of best practises and what we could be doing better in this space</a:t>
            </a:r>
          </a:p>
          <a:p>
            <a:pPr marL="171450" indent="-171450">
              <a:buFontTx/>
              <a:buChar char="-"/>
            </a:pPr>
            <a:r>
              <a:rPr lang="en-AU" dirty="0"/>
              <a:t>Sharing my experience across industries, globally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7DC7-33B8-0640-A4B7-FBB01084D235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2949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Mention the case of Kwinana water recycling and Sydney water </a:t>
            </a:r>
          </a:p>
          <a:p>
            <a:pPr marL="171450" indent="-171450">
              <a:buFontTx/>
              <a:buChar char="-"/>
            </a:pPr>
            <a:r>
              <a:rPr lang="en-AU" dirty="0"/>
              <a:t>Live export ban, the red meat industry needs to increase capacity, limited by wastewater disposal</a:t>
            </a:r>
          </a:p>
          <a:p>
            <a:pPr marL="171450" indent="-171450">
              <a:buFontTx/>
              <a:buChar char="-"/>
            </a:pPr>
            <a:r>
              <a:rPr lang="en-AU" dirty="0"/>
              <a:t>Local water utilities could benefit from the energy, nutrients and non-potable water, unlocking economic growth in regional areas</a:t>
            </a:r>
          </a:p>
          <a:p>
            <a:pPr marL="171450" indent="-171450">
              <a:buFontTx/>
              <a:buChar char="-"/>
            </a:pPr>
            <a:r>
              <a:rPr lang="en-AU" dirty="0"/>
              <a:t>Harvey Water and Harvey Fresh, augmentation of non-potable supply in Harvey DAM</a:t>
            </a:r>
          </a:p>
          <a:p>
            <a:pPr marL="171450" indent="-171450">
              <a:buFontTx/>
              <a:buChar char="-"/>
            </a:pPr>
            <a:r>
              <a:rPr lang="en-AU" dirty="0"/>
              <a:t>Work in alternative collaborative business models, co-funding between private and public sector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7DC7-33B8-0640-A4B7-FBB01084D235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1620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We need the regulator to take leadership and drive change, instead of pulling the breaks</a:t>
            </a:r>
          </a:p>
          <a:p>
            <a:r>
              <a:rPr lang="en-AU" dirty="0"/>
              <a:t>Better community education, reduce resistance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7DC7-33B8-0640-A4B7-FBB01084D235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6407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Stronger regions, attracting and retaining talents, tailor-made for the local community needs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7DC7-33B8-0640-A4B7-FBB01084D235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6753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7DC7-33B8-0640-A4B7-FBB01084D235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8086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7DC7-33B8-0640-A4B7-FBB01084D235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0785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Water utilities are a key player in closing the loops:</a:t>
            </a:r>
          </a:p>
          <a:p>
            <a:r>
              <a:rPr lang="en-AU" dirty="0"/>
              <a:t>- technical capability</a:t>
            </a:r>
          </a:p>
          <a:p>
            <a:pPr marL="171450" indent="-171450">
              <a:buFontTx/>
              <a:buChar char="-"/>
            </a:pPr>
            <a:r>
              <a:rPr lang="en-AU" dirty="0"/>
              <a:t>Corporate objectives (carbon neutrality)</a:t>
            </a:r>
          </a:p>
          <a:p>
            <a:pPr marL="171450" indent="-171450">
              <a:buFontTx/>
              <a:buChar char="-"/>
            </a:pPr>
            <a:r>
              <a:rPr lang="en-AU" dirty="0"/>
              <a:t>Regional presence and knowledge </a:t>
            </a:r>
          </a:p>
          <a:p>
            <a:pPr marL="171450" indent="-171450">
              <a:buFontTx/>
              <a:buChar char="-"/>
            </a:pPr>
            <a:r>
              <a:rPr lang="en-AU" dirty="0"/>
              <a:t>Proximity to stakeholders as the water supplier/wastewater treatment provider</a:t>
            </a:r>
          </a:p>
          <a:p>
            <a:pPr marL="171450" indent="-171450">
              <a:buFontTx/>
              <a:buChar char="-"/>
            </a:pPr>
            <a:r>
              <a:rPr lang="en-AU" dirty="0"/>
              <a:t>Financial capacity for funding the projects</a:t>
            </a:r>
          </a:p>
          <a:p>
            <a:pPr marL="171450" indent="-171450">
              <a:buFontTx/>
              <a:buChar char="-"/>
            </a:pPr>
            <a:r>
              <a:rPr lang="en-AU" dirty="0"/>
              <a:t>Community outreach to communicate/engage the various stakeholders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7DC7-33B8-0640-A4B7-FBB01084D235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1029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5 years ago- developed the vision based in Perth case</a:t>
            </a:r>
          </a:p>
          <a:p>
            <a:pPr marL="171450" indent="-171450">
              <a:buFontTx/>
              <a:buChar char="-"/>
            </a:pPr>
            <a:r>
              <a:rPr lang="en-AU" dirty="0"/>
              <a:t>Start from the Integrated water supply scheme, groundwater, dams, desalination and indirect potable reuse </a:t>
            </a:r>
          </a:p>
          <a:p>
            <a:pPr marL="171450" indent="-171450">
              <a:buFontTx/>
              <a:buChar char="-"/>
            </a:pPr>
            <a:r>
              <a:rPr lang="en-AU" dirty="0"/>
              <a:t>Recovery of biogas from the wastewater – not only form sludge/organic wastes </a:t>
            </a:r>
          </a:p>
          <a:p>
            <a:pPr marL="171450" indent="-171450">
              <a:buFontTx/>
              <a:buChar char="-"/>
            </a:pPr>
            <a:r>
              <a:rPr lang="en-AU" dirty="0"/>
              <a:t>The economy of scale by incorporating Industrial streams</a:t>
            </a:r>
          </a:p>
          <a:p>
            <a:pPr marL="171450" indent="-171450">
              <a:buFontTx/>
              <a:buChar char="-"/>
            </a:pPr>
            <a:r>
              <a:rPr lang="en-AU" dirty="0"/>
              <a:t>Production of valuable fertilisers/soil conditioners that can be combined reducing the reliance on chemical fertilisers, lower carbon footprint </a:t>
            </a:r>
          </a:p>
          <a:p>
            <a:pPr marL="171450" indent="-171450">
              <a:buFontTx/>
              <a:buChar char="-"/>
            </a:pPr>
            <a:r>
              <a:rPr lang="en-AU" dirty="0"/>
              <a:t>All wastewater should be used for irrigation and other non-potable uses</a:t>
            </a:r>
          </a:p>
          <a:p>
            <a:pPr marL="171450" indent="-171450">
              <a:buFontTx/>
              <a:buChar char="-"/>
            </a:pPr>
            <a:r>
              <a:rPr lang="en-AU" dirty="0"/>
              <a:t>Decentralised + connected – case study later in the </a:t>
            </a:r>
            <a:r>
              <a:rPr lang="en-AU" dirty="0" err="1"/>
              <a:t>preso</a:t>
            </a:r>
            <a:endParaRPr lang="en-AU" dirty="0"/>
          </a:p>
          <a:p>
            <a:pPr marL="171450" indent="-171450">
              <a:buFontTx/>
              <a:buChar char="-"/>
            </a:pPr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7DC7-33B8-0640-A4B7-FBB01084D235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3872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AU" dirty="0"/>
              <a:t>Water utilities are already doing parts of it, isolated initiatives</a:t>
            </a:r>
          </a:p>
          <a:p>
            <a:pPr marL="171450" indent="-171450">
              <a:buFontTx/>
              <a:buChar char="-"/>
            </a:pPr>
            <a:r>
              <a:rPr lang="en-AU" dirty="0"/>
              <a:t>The next step can be a more holistic approach, connecting the various streams</a:t>
            </a:r>
          </a:p>
          <a:p>
            <a:pPr marL="171450" indent="-171450">
              <a:buFontTx/>
              <a:buChar char="-"/>
            </a:pPr>
            <a:r>
              <a:rPr lang="en-AU" dirty="0"/>
              <a:t>Fostering economic growth, smaller players can be part of the bigger picture</a:t>
            </a:r>
          </a:p>
          <a:p>
            <a:pPr marL="171450" indent="-171450">
              <a:buFontTx/>
              <a:buChar char="-"/>
            </a:pPr>
            <a:r>
              <a:rPr lang="en-AU" dirty="0"/>
              <a:t>Kwinana synergies is an example that can be leveraged 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7DC7-33B8-0640-A4B7-FBB01084D235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9364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AU" u="none" dirty="0">
                <a:latin typeface="+mn-lt"/>
              </a:rPr>
              <a:t>Break the barrier between water and energy</a:t>
            </a:r>
          </a:p>
          <a:p>
            <a:pPr marL="171450" indent="-171450">
              <a:buFontTx/>
              <a:buChar char="-"/>
            </a:pPr>
            <a:r>
              <a:rPr lang="en-AU" sz="1200" u="non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Refer to Woodman Point energy recovery from sludges, could be much more efficient if there was a co-digestion project associated (</a:t>
            </a:r>
            <a:r>
              <a:rPr lang="en-AU" sz="1200" u="none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fogo</a:t>
            </a:r>
            <a:r>
              <a:rPr lang="en-AU" sz="1200" u="non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industrial, etc)</a:t>
            </a:r>
          </a:p>
          <a:p>
            <a:pPr marL="171450" indent="-171450">
              <a:buFontTx/>
              <a:buChar char="-"/>
            </a:pPr>
            <a:r>
              <a:rPr lang="en-AU" sz="1200" u="non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Link desalination and biogas: combined power and water generation, utilising the excess heat from gas turbines, using water production as a battery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AU" sz="1200" u="non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Example of </a:t>
            </a:r>
            <a:r>
              <a:rPr lang="en-AU" sz="1200" u="non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Dubai Electricity &amp; Water Authority (DEWA)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AU" sz="1200" u="non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Mention the following examples</a:t>
            </a:r>
          </a:p>
          <a:p>
            <a:pPr marL="171450" indent="-171450">
              <a:buFontTx/>
              <a:buChar char="-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7DC7-33B8-0640-A4B7-FBB01084D235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817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Singapore has a strong focus on co-digestion and economy of scale, in urban area</a:t>
            </a:r>
          </a:p>
          <a:p>
            <a:r>
              <a:rPr lang="en-AU" dirty="0"/>
              <a:t>Very well planned to prevent emissions</a:t>
            </a:r>
          </a:p>
          <a:p>
            <a:r>
              <a:rPr lang="en-AU" dirty="0"/>
              <a:t>Pioneering in this region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7DC7-33B8-0640-A4B7-FBB01084D235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5472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- Mention Joe’s speech earlier</a:t>
            </a:r>
          </a:p>
          <a:p>
            <a:r>
              <a:rPr lang="en-AU" dirty="0"/>
              <a:t>- Very good example, still not fully integrated</a:t>
            </a:r>
          </a:p>
          <a:p>
            <a:r>
              <a:rPr lang="en-AU" dirty="0"/>
              <a:t>- Victoria just launched the Guidelines for the safe production and use of digestate, pioneering the regulators in Australia  - hoping the other states will catch up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7DC7-33B8-0640-A4B7-FBB01084D235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5789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 very good example of Integrated decentralisation</a:t>
            </a:r>
          </a:p>
          <a:p>
            <a:r>
              <a:rPr lang="en-AU" dirty="0"/>
              <a:t>Smart use of energy, using water reservoirs for energy storage</a:t>
            </a:r>
          </a:p>
          <a:p>
            <a:r>
              <a:rPr lang="en-AU" dirty="0"/>
              <a:t>Smart grid integration</a:t>
            </a:r>
          </a:p>
          <a:p>
            <a:r>
              <a:rPr lang="en-AU" dirty="0"/>
              <a:t>AI to predict peak demands/prices </a:t>
            </a:r>
          </a:p>
          <a:p>
            <a:r>
              <a:rPr lang="en-AU" dirty="0"/>
              <a:t>Results in operational cost savings and energy efficiency, plus lean infrastructure </a:t>
            </a:r>
          </a:p>
          <a:p>
            <a:endParaRPr lang="en-AU" dirty="0"/>
          </a:p>
          <a:p>
            <a:r>
              <a:rPr lang="en-AU" dirty="0"/>
              <a:t>Another example is Svensk Biogas, near Stockholm, they fuel their local fleet with biomethane (180 buses, 3000 cars, 25 trucks)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7DC7-33B8-0640-A4B7-FBB01084D235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5158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Go through the regulations:</a:t>
            </a:r>
          </a:p>
          <a:p>
            <a:pPr marL="171450" indent="-171450">
              <a:buFontTx/>
              <a:buChar char="-"/>
            </a:pPr>
            <a:r>
              <a:rPr lang="en-AU" dirty="0"/>
              <a:t>France biomethane injection</a:t>
            </a:r>
          </a:p>
          <a:p>
            <a:pPr marL="171450" indent="-171450">
              <a:buFontTx/>
              <a:buChar char="-"/>
            </a:pPr>
            <a:r>
              <a:rPr lang="en-AU" dirty="0"/>
              <a:t>UAE zero discharge policy – greening the desert, increased rainfall</a:t>
            </a:r>
          </a:p>
          <a:p>
            <a:pPr marL="171450" indent="-171450">
              <a:buFontTx/>
              <a:buChar char="-"/>
            </a:pPr>
            <a:r>
              <a:rPr lang="en-AU" dirty="0" err="1"/>
              <a:t>Prosab</a:t>
            </a:r>
            <a:r>
              <a:rPr lang="en-AU" dirty="0"/>
              <a:t>, PHD students providing innovative solutions to smaller urban centres, interacting with operators to improve efficiencies in nature-based technologies, and anaerobic processes</a:t>
            </a:r>
          </a:p>
          <a:p>
            <a:pPr marL="171450" indent="-171450">
              <a:buFontTx/>
              <a:buChar char="-"/>
            </a:pPr>
            <a:endParaRPr lang="en-AU" dirty="0"/>
          </a:p>
          <a:p>
            <a:pPr marL="171450" indent="-171450">
              <a:buFontTx/>
              <a:buChar char="-"/>
            </a:pPr>
            <a:r>
              <a:rPr lang="en-AU" dirty="0"/>
              <a:t>Add the case of Breweries in WA, where the regulator could be a game-changer</a:t>
            </a:r>
          </a:p>
          <a:p>
            <a:pPr marL="171450" indent="-171450">
              <a:buFontTx/>
              <a:buChar char="-"/>
            </a:pPr>
            <a:r>
              <a:rPr lang="en-AU" dirty="0"/>
              <a:t>DPIRD developing the code of practice</a:t>
            </a:r>
          </a:p>
          <a:p>
            <a:pPr marL="171450" indent="-171450">
              <a:buFontTx/>
              <a:buChar char="-"/>
            </a:pPr>
            <a:r>
              <a:rPr lang="en-AU" dirty="0"/>
              <a:t>Small scale, with High carbon stream derived from brewing activities, considered as hazardous waste (it’s beer!!), and needs special permit to transport</a:t>
            </a:r>
          </a:p>
          <a:p>
            <a:pPr marL="171450" indent="-171450">
              <a:buFontTx/>
              <a:buChar char="-"/>
            </a:pPr>
            <a:r>
              <a:rPr lang="en-AU" dirty="0"/>
              <a:t>Can be used as a carbon source for BNR processes in other industries, such as the red meat processors</a:t>
            </a:r>
          </a:p>
          <a:p>
            <a:pPr marL="171450" indent="-171450">
              <a:buFontTx/>
              <a:buChar char="-"/>
            </a:pPr>
            <a:r>
              <a:rPr lang="en-AU" dirty="0"/>
              <a:t>Very good substrate for AD plant, but normally not enough scale for stand alone digesters</a:t>
            </a:r>
          </a:p>
          <a:p>
            <a:pPr marL="171450" indent="-171450">
              <a:buFontTx/>
              <a:buChar char="-"/>
            </a:pPr>
            <a:r>
              <a:rPr lang="en-AU" dirty="0"/>
              <a:t>Regulator is limiting regional growth by not shifting the paradigm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7DC7-33B8-0640-A4B7-FBB01084D235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1589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4686A-6C0A-FCB2-F0F3-A026363D4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C76638-716B-518F-4FA9-1FFCB1A52E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87209-04BE-3E36-DDFF-BCC2D12DC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D282-5A2C-9542-8539-5E63A91B9293}" type="datetimeFigureOut">
              <a:rPr lang="en-AU" smtClean="0"/>
              <a:t>28/2/2024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EA0B3-7CF0-79E7-3104-9C51E39D8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5287A-7E6C-2037-F0D1-D5E422337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297ED-CD67-F149-8131-9391AC2BB8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193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9FDC6-E5BC-6912-E01A-87A83A84E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312167-1200-50F6-7A9F-075DFAF24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18911-F5D7-2C76-4600-FB1AF0D90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D282-5A2C-9542-8539-5E63A91B9293}" type="datetimeFigureOut">
              <a:rPr lang="en-AU" smtClean="0"/>
              <a:t>28/2/2024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24D96-2F79-CDC3-4E87-776A381DC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92476-78C5-7C7B-7EF1-018C95979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297ED-CD67-F149-8131-9391AC2BB8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7373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773486-B1DF-D0FE-0AE8-53C8138170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4F4C0C-C2C2-38EE-2936-B34830455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46BF4-04D7-1422-9D77-0957B4EF4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D282-5A2C-9542-8539-5E63A91B9293}" type="datetimeFigureOut">
              <a:rPr lang="en-AU" smtClean="0"/>
              <a:t>28/2/2024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BB968-8B56-1C4F-5FCE-77CD24A2D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0D642-7EA0-9F30-5FD1-8F5218F4C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297ED-CD67-F149-8131-9391AC2BB8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6847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0141-D6BD-796B-80F0-1632AB477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A8B23-95DE-126C-2C07-EB02F7B99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30EFC-DFFC-553A-0FD6-D0AE5B70C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D282-5A2C-9542-8539-5E63A91B9293}" type="datetimeFigureOut">
              <a:rPr lang="en-AU" smtClean="0"/>
              <a:t>28/2/2024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0933F-D09C-40A9-A6EB-E7FEC9DAD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DCF60-035C-E015-52CB-03EDB6ED6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297ED-CD67-F149-8131-9391AC2BB8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541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E9D8C-2285-F51F-22B7-09F3A8097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1A548-BDB3-4FEF-D1C5-9D07D46E2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328C7-73FC-0085-18B1-F18363F94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D282-5A2C-9542-8539-5E63A91B9293}" type="datetimeFigureOut">
              <a:rPr lang="en-AU" smtClean="0"/>
              <a:t>28/2/2024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5A7F8-190A-585F-2732-158E35B5A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81845-6850-3313-C73C-088CC2F97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297ED-CD67-F149-8131-9391AC2BB8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3351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CC16D-8D94-1979-E4C1-B45064C06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39743-8ABF-5367-E591-546E11007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3EF6C-7133-5B14-E35E-39337FBAD2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B5BFAB-5648-09D8-532F-0B2FAB33D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D282-5A2C-9542-8539-5E63A91B9293}" type="datetimeFigureOut">
              <a:rPr lang="en-AU" smtClean="0"/>
              <a:t>28/2/2024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6E2E5-FB88-8BDD-30F0-D936A6D20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824D9-952A-67C0-8204-EFF55D38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297ED-CD67-F149-8131-9391AC2BB8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7447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523AB-B9A3-36C5-E660-D7256180F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DE06C-EF13-71C7-FE69-49B32497B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486DC-44E9-C3E7-6BD4-1A3FFBF50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409262-B272-F102-7283-A74FBA2CB7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0E2C56-8F46-9990-B4BD-99394DB985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0165E3-0917-9AB2-51DE-5820332CD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D282-5A2C-9542-8539-5E63A91B9293}" type="datetimeFigureOut">
              <a:rPr lang="en-AU" smtClean="0"/>
              <a:t>28/2/2024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200447-78B6-3C60-049A-F2B52F7DA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556001-C17B-23DA-5E0C-97CF728FB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297ED-CD67-F149-8131-9391AC2BB8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090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661A6-4044-89C3-8C8B-42315463F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D47124-1E92-43D3-4ED9-EE3C82198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D282-5A2C-9542-8539-5E63A91B9293}" type="datetimeFigureOut">
              <a:rPr lang="en-AU" smtClean="0"/>
              <a:t>28/2/2024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9A968-6623-EF5F-0363-4957D2E0A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49AE34-B516-E613-44A6-0E9A51A2E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297ED-CD67-F149-8131-9391AC2BB8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2976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DF030F-07F3-3066-52C0-D9D15BF96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D282-5A2C-9542-8539-5E63A91B9293}" type="datetimeFigureOut">
              <a:rPr lang="en-AU" smtClean="0"/>
              <a:t>28/2/2024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B10E97-E7E3-FB60-7DE7-A0C1322D1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186FD-EA1D-7B27-663C-DBE41DDEA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297ED-CD67-F149-8131-9391AC2BB8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9253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8D309-92CB-ADC5-230A-D57555A88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495AA-2616-510C-A44A-87B198575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21118-3F2C-63B9-32B2-C2B7AADB0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4FF16-7E83-6A77-6BF7-845AD9F29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D282-5A2C-9542-8539-5E63A91B9293}" type="datetimeFigureOut">
              <a:rPr lang="en-AU" smtClean="0"/>
              <a:t>28/2/2024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EBBB5-08B4-D415-62F8-0C51E2F14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D4F5A-2ED2-F37A-64BC-BFCF797B9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297ED-CD67-F149-8131-9391AC2BB8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4581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EA34E-4010-74C8-C51B-F0A870AE2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44CA0-9C2A-6568-F148-8B0C60CF45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3F60F-E485-E296-C4A9-25092A054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19048-756B-6881-492F-471F73524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D282-5A2C-9542-8539-5E63A91B9293}" type="datetimeFigureOut">
              <a:rPr lang="en-AU" smtClean="0"/>
              <a:t>28/2/2024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101F0-6FB4-150A-BFC5-BE30F7CBD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FCC806-B1EA-AFED-D1D3-E5563F8C4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297ED-CD67-F149-8131-9391AC2BB8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8159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A84583-09F8-ED2B-1DA2-2312D9A11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1DB8F-EDF5-73E3-BB98-9520A5731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BED47-C8DF-8BFA-7836-D2315F1825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0D282-5A2C-9542-8539-5E63A91B9293}" type="datetimeFigureOut">
              <a:rPr lang="en-AU" smtClean="0"/>
              <a:t>28/2/2024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DF79C-2696-BD1F-9DCA-1E31A6492D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7E6A9-828E-82EE-C005-453623758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297ED-CD67-F149-8131-9391AC2BB8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1220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g"/><Relationship Id="rId4" Type="http://schemas.openxmlformats.org/officeDocument/2006/relationships/hyperlink" Target="https://pxhere.com/en/photo/144409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Video 4" descr="Water Drops And Ripple">
            <a:extLst>
              <a:ext uri="{FF2B5EF4-FFF2-40B4-BE49-F238E27FC236}">
                <a16:creationId xmlns:a16="http://schemas.microsoft.com/office/drawing/2014/main" id="{EB91FE5F-6935-A5C6-6E08-11C951BA45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600219-EB16-33EA-2553-C229B7C42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br>
              <a:rPr lang="en-AU" sz="360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</a:br>
            <a:br>
              <a:rPr lang="en-AU" sz="360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</a:br>
            <a:r>
              <a:rPr lang="en-AU" sz="360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AU" sz="3600" b="1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UNLOCKING THE POTENTIAL OF INTEGRATED RESOURCE MANAGEMENT: A HOLISTIC APPROACH TO WATER, WASTE, ENERGY, AND MATERIALS </a:t>
            </a:r>
            <a:endParaRPr lang="en-AU" sz="36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0F2F25-AFD8-693C-B353-4D924177A7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AU" dirty="0">
                <a:solidFill>
                  <a:srgbClr val="FFFFFF"/>
                </a:solidFill>
              </a:rPr>
              <a:t>Dr Fabiana Tessele</a:t>
            </a:r>
          </a:p>
          <a:p>
            <a:r>
              <a:rPr lang="en-AU" dirty="0">
                <a:solidFill>
                  <a:srgbClr val="FFFFFF"/>
                </a:solidFill>
              </a:rPr>
              <a:t>Tessele Consultants 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DB78CC0D-011C-C2B5-EDBE-1B845D9E34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1176" y="5092441"/>
            <a:ext cx="1269648" cy="75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3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 descr="People working in greenhouse">
            <a:extLst>
              <a:ext uri="{FF2B5EF4-FFF2-40B4-BE49-F238E27FC236}">
                <a16:creationId xmlns:a16="http://schemas.microsoft.com/office/drawing/2014/main" id="{6903A646-C55F-B790-E1B7-EEFF2C759A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D2E5FE-D423-65E4-FB5D-9D58DD48D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b="1" i="0" u="none" strike="noStrike" dirty="0">
                <a:effectLst/>
              </a:rPr>
              <a:t>Industrial Symbiosis and Collaborative Circularity</a:t>
            </a:r>
            <a:endParaRPr lang="en-US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5E0DF-7482-C450-CC2F-0CB62277CD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AU" sz="2000" dirty="0"/>
              <a:t>Water utilities can minimise waste through collaborative practices.</a:t>
            </a:r>
          </a:p>
          <a:p>
            <a:r>
              <a:rPr lang="en-AU" sz="2000" dirty="0"/>
              <a:t>Examples of resource optimisation: Recycling industrial wastewater and supplying recycled water.</a:t>
            </a:r>
          </a:p>
          <a:p>
            <a:r>
              <a:rPr lang="en-AU" sz="2000" dirty="0"/>
              <a:t>Foster collaborative efforts with industries to enhance circularity and reduce environmental impacts.</a:t>
            </a:r>
          </a:p>
        </p:txBody>
      </p:sp>
      <p:pic>
        <p:nvPicPr>
          <p:cNvPr id="7" name="Picture 6" descr="A logo of a company&#10;&#10;Description automatically generated">
            <a:extLst>
              <a:ext uri="{FF2B5EF4-FFF2-40B4-BE49-F238E27FC236}">
                <a16:creationId xmlns:a16="http://schemas.microsoft.com/office/drawing/2014/main" id="{7E5F0CD4-B6BB-A638-3948-ECA5E300AD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5909" y="325369"/>
            <a:ext cx="90257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35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Meeting of people at law firm">
            <a:extLst>
              <a:ext uri="{FF2B5EF4-FFF2-40B4-BE49-F238E27FC236}">
                <a16:creationId xmlns:a16="http://schemas.microsoft.com/office/drawing/2014/main" id="{1A3D2A7E-0063-82C2-AA88-5CFAEF1DA8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D73362-617B-CD41-0F31-6BF6577B9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i="0" u="none" strike="noStrike" dirty="0">
                <a:effectLst/>
              </a:rPr>
              <a:t>Policy Frameworks for Circular Economy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80566-EE51-F91A-4403-DE3907593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0" i="0" u="none" strike="noStrike">
                <a:effectLst/>
              </a:rPr>
              <a:t>Need for supportive legislation and financial incentives to promote circular economy initiatives.</a:t>
            </a:r>
          </a:p>
          <a:p>
            <a:r>
              <a:rPr lang="en-US" sz="2000" b="0" i="0" u="none" strike="noStrike">
                <a:effectLst/>
              </a:rPr>
              <a:t>Role of government and regulatory bodies in enabling water utilities to become circular economy connectors.</a:t>
            </a:r>
          </a:p>
          <a:p>
            <a:r>
              <a:rPr lang="en-US" sz="2000" b="0" i="0" u="none" strike="noStrike">
                <a:effectLst/>
              </a:rPr>
              <a:t>Call-to-action for stakeholders to engage in policy advocacy for sustainable resource management.</a:t>
            </a:r>
          </a:p>
        </p:txBody>
      </p:sp>
      <p:pic>
        <p:nvPicPr>
          <p:cNvPr id="7" name="Picture 6" descr="A logo of a company&#10;&#10;Description automatically generated">
            <a:extLst>
              <a:ext uri="{FF2B5EF4-FFF2-40B4-BE49-F238E27FC236}">
                <a16:creationId xmlns:a16="http://schemas.microsoft.com/office/drawing/2014/main" id="{3FA9F9A5-42A9-A2D3-CC9C-D788803CDF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3663" y="141037"/>
            <a:ext cx="90257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06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908C58-2E35-1759-DBF8-A48916F5A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 sz="4200" b="0" i="0" u="none" strike="noStrike" dirty="0">
                <a:effectLst/>
              </a:rPr>
              <a:t>Leveraging Decentralisation for Circular Efficiency</a:t>
            </a:r>
            <a:endParaRPr lang="en-AU" sz="4200" dirty="0"/>
          </a:p>
        </p:txBody>
      </p:sp>
      <p:pic>
        <p:nvPicPr>
          <p:cNvPr id="19" name="Content Placeholder 18" descr="Two kids with bicycle">
            <a:extLst>
              <a:ext uri="{FF2B5EF4-FFF2-40B4-BE49-F238E27FC236}">
                <a16:creationId xmlns:a16="http://schemas.microsoft.com/office/drawing/2014/main" id="{40D4965A-F6C4-0A35-75B7-E870B235BD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3AF46-33BE-8C88-8478-56B6E57BCB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AU" sz="1800" b="1"/>
              <a:t>Resilience: </a:t>
            </a:r>
            <a:r>
              <a:rPr lang="en-AU" sz="1800"/>
              <a:t>Smaller, interconnected systems enhance stability and reduce systemic risks.</a:t>
            </a:r>
          </a:p>
          <a:p>
            <a:r>
              <a:rPr lang="en-AU" sz="1800" b="1"/>
              <a:t>Efficiency: </a:t>
            </a:r>
            <a:r>
              <a:rPr lang="en-AU" sz="1800"/>
              <a:t>Local recycling and treatment align with specific industrial needs, saving energy.</a:t>
            </a:r>
          </a:p>
          <a:p>
            <a:r>
              <a:rPr lang="en-AU" sz="1800" b="1"/>
              <a:t>Community &amp; Economy: </a:t>
            </a:r>
            <a:r>
              <a:rPr lang="en-AU" sz="1800"/>
              <a:t>Encourages local job growth and resource stewardship.</a:t>
            </a:r>
          </a:p>
          <a:p>
            <a:r>
              <a:rPr lang="en-AU" sz="1800" b="1"/>
              <a:t>Agility</a:t>
            </a:r>
            <a:r>
              <a:rPr lang="en-AU" sz="1800"/>
              <a:t>: Quickly adapts to changing resource needs and availability.</a:t>
            </a:r>
          </a:p>
          <a:p>
            <a:r>
              <a:rPr lang="en-AU" sz="1800" b="1"/>
              <a:t>Policy Role: </a:t>
            </a:r>
            <a:r>
              <a:rPr lang="en-AU" sz="1800"/>
              <a:t>Critical for enabling decentralised, circular models.</a:t>
            </a:r>
          </a:p>
          <a:p>
            <a:r>
              <a:rPr lang="en-AU" sz="1800" b="1"/>
              <a:t>Decentralisation can lead to significant energy and waste reductions, fostering economic and environmental sustainability.</a:t>
            </a:r>
          </a:p>
        </p:txBody>
      </p:sp>
      <p:pic>
        <p:nvPicPr>
          <p:cNvPr id="20" name="Picture 19" descr="A logo of a company&#10;&#10;Description automatically generated">
            <a:extLst>
              <a:ext uri="{FF2B5EF4-FFF2-40B4-BE49-F238E27FC236}">
                <a16:creationId xmlns:a16="http://schemas.microsoft.com/office/drawing/2014/main" id="{C7178217-58F7-835A-5472-44D4E7F742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5909" y="325369"/>
            <a:ext cx="90257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59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10" descr="Children playing in leaves">
            <a:extLst>
              <a:ext uri="{FF2B5EF4-FFF2-40B4-BE49-F238E27FC236}">
                <a16:creationId xmlns:a16="http://schemas.microsoft.com/office/drawing/2014/main" id="{556BF05E-2DF6-E4AD-FE45-2C9EC6EB4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FC5F4D-F599-0FFE-D480-CEE53AA29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</a:rPr>
              <a:t>Final Remarks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26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6A4C40-F441-F4EC-46AA-F74D8A81A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Hands-on workshop</a:t>
            </a:r>
          </a:p>
        </p:txBody>
      </p:sp>
      <p:sp>
        <p:nvSpPr>
          <p:cNvPr id="13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AE4DA-E1EE-E548-FEEE-AC5D53069D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458" y="3355848"/>
            <a:ext cx="6268770" cy="282549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/>
              <a:t>We will explore the case study based on Bunbury's real numbers, including quantifying the resources that could be recovered! </a:t>
            </a:r>
          </a:p>
          <a:p>
            <a:r>
              <a:rPr lang="en-US" sz="2200"/>
              <a:t>Join us at 4pm</a:t>
            </a:r>
          </a:p>
          <a:p>
            <a:r>
              <a:rPr lang="en-US" sz="2200"/>
              <a:t>Session 19 M1-M3</a:t>
            </a:r>
          </a:p>
        </p:txBody>
      </p:sp>
      <p:pic>
        <p:nvPicPr>
          <p:cNvPr id="6" name="Content Placeholder 5" descr="A poster of a water source&#10;&#10;Description automatically generated with medium confidence">
            <a:extLst>
              <a:ext uri="{FF2B5EF4-FFF2-40B4-BE49-F238E27FC236}">
                <a16:creationId xmlns:a16="http://schemas.microsoft.com/office/drawing/2014/main" id="{A5D5EDA2-5A38-62DD-99FA-735CCA2033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  <p:pic>
        <p:nvPicPr>
          <p:cNvPr id="7" name="Picture 6" descr="A logo of a company&#10;&#10;Description automatically generated">
            <a:extLst>
              <a:ext uri="{FF2B5EF4-FFF2-40B4-BE49-F238E27FC236}">
                <a16:creationId xmlns:a16="http://schemas.microsoft.com/office/drawing/2014/main" id="{305394E5-336C-43DD-05CB-F9F943F1FD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58" y="338328"/>
            <a:ext cx="90257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13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023490-EDA4-3395-B823-A194450BE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Integrative Water Utility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927E91-AB2F-C870-3A21-C1F7EDB95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AU" sz="1500" dirty="0"/>
              <a:t>Water utilities can drive circular economy integration, linking energy and industry sectors. </a:t>
            </a:r>
          </a:p>
          <a:p>
            <a:r>
              <a:rPr lang="en-AU" sz="1500" dirty="0">
                <a:effectLst/>
              </a:rPr>
              <a:t>Energy-efficient practices reduce water utilities' carbon footprint, enhancing sustainability. </a:t>
            </a:r>
          </a:p>
          <a:p>
            <a:r>
              <a:rPr lang="en-AU" sz="1500" dirty="0">
                <a:effectLst/>
              </a:rPr>
              <a:t>Industrial symbiosis facilitated by water utilities minimises waste and optimises resource use. </a:t>
            </a:r>
          </a:p>
          <a:p>
            <a:r>
              <a:rPr lang="en-AU" sz="1500" dirty="0">
                <a:effectLst/>
              </a:rPr>
              <a:t>Collaborative resource exchange with industries fosters circularity, reducing environmental impact. </a:t>
            </a:r>
          </a:p>
          <a:p>
            <a:r>
              <a:rPr lang="en-AU" sz="1500" dirty="0">
                <a:effectLst/>
              </a:rPr>
              <a:t>Supportive policies and incentives are vital to leverage water utilities as circular economy connectors. </a:t>
            </a:r>
          </a:p>
          <a:p>
            <a:endParaRPr lang="en-AU" sz="1500" dirty="0"/>
          </a:p>
        </p:txBody>
      </p:sp>
      <p:pic>
        <p:nvPicPr>
          <p:cNvPr id="12" name="Content Placeholder 11" descr="A high angle view of a factory&#10;&#10;Description automatically generated">
            <a:extLst>
              <a:ext uri="{FF2B5EF4-FFF2-40B4-BE49-F238E27FC236}">
                <a16:creationId xmlns:a16="http://schemas.microsoft.com/office/drawing/2014/main" id="{A92CA1D0-0EB2-55F3-C7C4-EDE6971446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21" name="Picture 20" descr="A logo of a company&#10;&#10;Description automatically generated">
            <a:extLst>
              <a:ext uri="{FF2B5EF4-FFF2-40B4-BE49-F238E27FC236}">
                <a16:creationId xmlns:a16="http://schemas.microsoft.com/office/drawing/2014/main" id="{EFD4B431-9C34-60F5-A86E-4FFCC93BF1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5909" y="325369"/>
            <a:ext cx="90257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86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farm&#10;&#10;Description automatically generated">
            <a:extLst>
              <a:ext uri="{FF2B5EF4-FFF2-40B4-BE49-F238E27FC236}">
                <a16:creationId xmlns:a16="http://schemas.microsoft.com/office/drawing/2014/main" id="{BA63137C-A02A-9E5D-29C5-E43B714698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214" y="0"/>
            <a:ext cx="9995371" cy="6710637"/>
          </a:xfrm>
          <a:prstGeom prst="rect">
            <a:avLst/>
          </a:prstGeom>
        </p:spPr>
      </p:pic>
      <p:pic>
        <p:nvPicPr>
          <p:cNvPr id="3" name="Picture 2" descr="A logo of a company&#10;&#10;Description automatically generated">
            <a:extLst>
              <a:ext uri="{FF2B5EF4-FFF2-40B4-BE49-F238E27FC236}">
                <a16:creationId xmlns:a16="http://schemas.microsoft.com/office/drawing/2014/main" id="{1D331D34-9CAD-56A2-E2DC-E1333F482E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591" y="248096"/>
            <a:ext cx="90257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05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DEECB-0902-3F60-E9FB-60F064690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i="0" u="none" strike="noStrike" dirty="0">
                <a:effectLst/>
              </a:rPr>
              <a:t>Water Utilities as Drivers of Circular Economy</a:t>
            </a:r>
            <a:endParaRPr lang="en-US" sz="3600" dirty="0"/>
          </a:p>
        </p:txBody>
      </p:sp>
      <p:pic>
        <p:nvPicPr>
          <p:cNvPr id="6" name="Content Placeholder 5" descr="A group of people holding puzzle pieces&#10;&#10;Description automatically generated">
            <a:extLst>
              <a:ext uri="{FF2B5EF4-FFF2-40B4-BE49-F238E27FC236}">
                <a16:creationId xmlns:a16="http://schemas.microsoft.com/office/drawing/2014/main" id="{F0AA3CAE-57CF-A001-E4FC-8255F13780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AF6E8-DFB8-8273-7BD0-0182C786E2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/>
              <a:t>Water utilities can be the nexus of circularity, facilitating the flow of resources between sectors.</a:t>
            </a:r>
          </a:p>
          <a:p>
            <a:r>
              <a:rPr lang="en-US" sz="1800" dirty="0"/>
              <a:t>Wastewater treatment plants supply biogas to the energy sector and reclaimed water for industrial processes.</a:t>
            </a:r>
          </a:p>
          <a:p>
            <a:r>
              <a:rPr lang="en-US" sz="1800" dirty="0"/>
              <a:t>Water utilities are key in closing the loop of resource use.</a:t>
            </a:r>
          </a:p>
        </p:txBody>
      </p:sp>
      <p:pic>
        <p:nvPicPr>
          <p:cNvPr id="7" name="Picture 6" descr="A logo of a company&#10;&#10;Description automatically generated">
            <a:extLst>
              <a:ext uri="{FF2B5EF4-FFF2-40B4-BE49-F238E27FC236}">
                <a16:creationId xmlns:a16="http://schemas.microsoft.com/office/drawing/2014/main" id="{68A1052B-60E7-BAAD-C807-6A2084249D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5909" y="325369"/>
            <a:ext cx="90257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2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88BADA-1EA7-2741-DC39-DEC0329B5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400" b="1" i="0" u="none" strike="noStrike" dirty="0">
                <a:effectLst/>
              </a:rPr>
              <a:t>Enhancing Sustainability through Efficiency</a:t>
            </a:r>
            <a:endParaRPr lang="en-US" sz="3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73B86-8C50-3D57-6755-D0A01030D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479" y="2688336"/>
            <a:ext cx="4498848" cy="3584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/>
              <a:t>Implement energy-efficient practices in water treatment and distribution.</a:t>
            </a:r>
          </a:p>
          <a:p>
            <a:r>
              <a:rPr lang="en-US" sz="1800" dirty="0"/>
              <a:t>Impact statistics: Lower energy consumption leads to reduced greenhouse gas emissions.</a:t>
            </a:r>
          </a:p>
          <a:p>
            <a:r>
              <a:rPr lang="en-US" sz="1800" dirty="0"/>
              <a:t>Case studies to follow</a:t>
            </a:r>
          </a:p>
        </p:txBody>
      </p:sp>
      <p:pic>
        <p:nvPicPr>
          <p:cNvPr id="5" name="Picture 2" descr="A Hybrid Sewage Power Plant. One of Germany's largest sewage… | by Robert  C. Brears | Mark and Focus | Medium">
            <a:extLst>
              <a:ext uri="{FF2B5EF4-FFF2-40B4-BE49-F238E27FC236}">
                <a16:creationId xmlns:a16="http://schemas.microsoft.com/office/drawing/2014/main" id="{CDA99114-AE41-BC70-D1D4-F842722C9DE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logo of a company&#10;&#10;Description automatically generated">
            <a:extLst>
              <a:ext uri="{FF2B5EF4-FFF2-40B4-BE49-F238E27FC236}">
                <a16:creationId xmlns:a16="http://schemas.microsoft.com/office/drawing/2014/main" id="{BE1377BF-C3FD-96EA-B838-03A4A958A2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5909" y="325369"/>
            <a:ext cx="90257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72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F49074-F79B-B73B-04DB-CD48040C2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Public Utilities Board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AF8F90-78E2-5E94-4F45-4C92D58F4C71}"/>
              </a:ext>
            </a:extLst>
          </p:cNvPr>
          <p:cNvSpPr>
            <a:spLocks/>
          </p:cNvSpPr>
          <p:nvPr/>
        </p:nvSpPr>
        <p:spPr>
          <a:xfrm>
            <a:off x="838200" y="1752782"/>
            <a:ext cx="5153302" cy="823196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05256">
              <a:spcAft>
                <a:spcPts val="600"/>
              </a:spcAft>
            </a:pPr>
            <a:r>
              <a:rPr lang="en-AU" sz="1782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Highlights</a:t>
            </a:r>
            <a:endParaRPr lang="en-AU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247C65-4D66-A795-9635-0DF22C9F963E}"/>
              </a:ext>
            </a:extLst>
          </p:cNvPr>
          <p:cNvSpPr>
            <a:spLocks/>
          </p:cNvSpPr>
          <p:nvPr/>
        </p:nvSpPr>
        <p:spPr>
          <a:xfrm>
            <a:off x="838200" y="2575978"/>
            <a:ext cx="5153302" cy="368138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905256">
              <a:spcAft>
                <a:spcPts val="600"/>
              </a:spcAft>
            </a:pPr>
            <a:r>
              <a:rPr lang="en-AU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Innovation in Energy: PUB's breakthrough in co-digesting food waste with used water sludge amplifies biogas production.</a:t>
            </a:r>
          </a:p>
          <a:p>
            <a:pPr defTabSz="905256">
              <a:spcAft>
                <a:spcPts val="600"/>
              </a:spcAft>
            </a:pPr>
            <a:r>
              <a:rPr lang="en-AU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Strategic Infrastructure: The IWMF and Tuas WRP, crucial components of the DTSS Phase 2, are set to be completed in 2025.</a:t>
            </a:r>
          </a:p>
          <a:p>
            <a:pPr defTabSz="905256">
              <a:spcAft>
                <a:spcPts val="600"/>
              </a:spcAft>
            </a:pPr>
            <a:r>
              <a:rPr lang="en-AU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Sustainable Synergies: The integration at Tuas Nexus is a strategic move towards maximizing energy and resource recovery, positioning Singapore at the forefront of sustainability efforts.</a:t>
            </a:r>
          </a:p>
          <a:p>
            <a:pPr defTabSz="905256">
              <a:spcAft>
                <a:spcPts val="600"/>
              </a:spcAft>
            </a:pPr>
            <a:r>
              <a:rPr lang="en-AU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Environmental Stewardship: This initiative is a testament to Singapore's commitment to minimising its environmental footprint through smart, integrated waste management.</a:t>
            </a:r>
            <a:endParaRPr lang="en-AU" sz="17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F40806-1E2B-2FA8-4CAA-D1B140A32072}"/>
              </a:ext>
            </a:extLst>
          </p:cNvPr>
          <p:cNvSpPr>
            <a:spLocks/>
          </p:cNvSpPr>
          <p:nvPr/>
        </p:nvSpPr>
        <p:spPr>
          <a:xfrm>
            <a:off x="6165975" y="1752782"/>
            <a:ext cx="5178681" cy="82319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905256">
              <a:spcAft>
                <a:spcPts val="600"/>
              </a:spcAft>
            </a:pPr>
            <a:r>
              <a:rPr lang="en-AU" sz="1700" i="1" kern="1200" dirty="0">
                <a:solidFill>
                  <a:srgbClr val="0D0D0D"/>
                </a:solidFill>
                <a:latin typeface="Söhne"/>
                <a:ea typeface="+mn-ea"/>
                <a:cs typeface="+mn-cs"/>
              </a:rPr>
              <a:t>Tuas Nexus is a hallmark of sustainability, leveraging the symbiotic potential of the Water-Energy-Waste Nexus for a resilient future</a:t>
            </a:r>
            <a:endParaRPr lang="en-AU" sz="1700" i="1" dirty="0"/>
          </a:p>
        </p:txBody>
      </p:sp>
      <p:pic>
        <p:nvPicPr>
          <p:cNvPr id="6" name="Content Placeholder 5" descr="A large factory with many round structures&#10;&#10;Description automatically generated with medium confidence">
            <a:extLst>
              <a:ext uri="{FF2B5EF4-FFF2-40B4-BE49-F238E27FC236}">
                <a16:creationId xmlns:a16="http://schemas.microsoft.com/office/drawing/2014/main" id="{7073F4AE-47E0-F7F0-7356-2D740ED85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969" y="2767105"/>
            <a:ext cx="4948693" cy="3299129"/>
          </a:xfrm>
          <a:prstGeom prst="rect">
            <a:avLst/>
          </a:prstGeom>
        </p:spPr>
      </p:pic>
      <p:pic>
        <p:nvPicPr>
          <p:cNvPr id="10" name="Picture 9" descr="A logo of a company&#10;&#10;Description automatically generated">
            <a:extLst>
              <a:ext uri="{FF2B5EF4-FFF2-40B4-BE49-F238E27FC236}">
                <a16:creationId xmlns:a16="http://schemas.microsoft.com/office/drawing/2014/main" id="{F7264C26-0665-928D-AD70-AB51766D54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5909" y="325369"/>
            <a:ext cx="90257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13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Yarra Valley Water Corporation (APP020445) | Engage Victoria">
            <a:extLst>
              <a:ext uri="{FF2B5EF4-FFF2-40B4-BE49-F238E27FC236}">
                <a16:creationId xmlns:a16="http://schemas.microsoft.com/office/drawing/2014/main" id="{57E083C3-61B0-20EB-D15A-B98F429E313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C78F3E-2C04-C933-D63B-893C99964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Yarra Valley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C2686-1025-8D19-0253-36C69E4A64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/>
              <a:t>Renewable Pledge: Committed to self-generating all required energy through renewable sources by 2025.</a:t>
            </a:r>
          </a:p>
          <a:p>
            <a:r>
              <a:rPr lang="en-US" sz="1700"/>
              <a:t>Environmental Stewardship: Ensuring service delivery while preserving the water necessary for thriving waterways.</a:t>
            </a:r>
          </a:p>
          <a:p>
            <a:r>
              <a:rPr lang="en-US" sz="1700"/>
              <a:t>Circular Economy: Incorporating circular economy principles to enhance operational sustainability.</a:t>
            </a:r>
          </a:p>
          <a:p>
            <a:r>
              <a:rPr lang="en-US" sz="1700"/>
              <a:t>SDG Alignment: Addressing multiple Sustainable Development Goals (SDG30) through eco-conscious practices.</a:t>
            </a:r>
          </a:p>
        </p:txBody>
      </p:sp>
      <p:pic>
        <p:nvPicPr>
          <p:cNvPr id="5" name="Picture 4" descr="A logo of a company&#10;&#10;Description automatically generated">
            <a:extLst>
              <a:ext uri="{FF2B5EF4-FFF2-40B4-BE49-F238E27FC236}">
                <a16:creationId xmlns:a16="http://schemas.microsoft.com/office/drawing/2014/main" id="{E806EF94-D135-727E-758B-57449FC5B8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5909" y="325369"/>
            <a:ext cx="90257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38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86B6034-8983-03DB-766A-EBC0E7F0DF4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Rectangle 308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150EBD-453A-33C8-33B8-630D062E6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VCS Denmark</a:t>
            </a: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EC59E6-2B22-F871-D3C3-F1922DFA6C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400">
                <a:effectLst/>
              </a:rPr>
              <a:t>Energy Storage in Reservoirs: Utilizing water reservoirs for energy storage, aiding the grid during peak demand.</a:t>
            </a:r>
          </a:p>
          <a:p>
            <a:r>
              <a:rPr lang="en-US" sz="1400">
                <a:effectLst/>
              </a:rPr>
              <a:t>Smart Grid Integration: Direct connection to the energy grid to supply power when it's needed most.</a:t>
            </a:r>
          </a:p>
          <a:p>
            <a:r>
              <a:rPr lang="en-US" sz="1400">
                <a:effectLst/>
              </a:rPr>
              <a:t>WISE Software: Advanced control with Sweco's WISE system for water production optimisation.</a:t>
            </a:r>
          </a:p>
          <a:p>
            <a:r>
              <a:rPr lang="en-US" sz="1400">
                <a:effectLst/>
              </a:rPr>
              <a:t>Energy Price Forecasting: Intelligent planning of water treatment based on energy market trends, enhancing SCADA systems.</a:t>
            </a:r>
            <a:endParaRPr lang="en-US" sz="1400"/>
          </a:p>
        </p:txBody>
      </p:sp>
      <p:pic>
        <p:nvPicPr>
          <p:cNvPr id="13" name="Picture 12" descr="A logo of a company&#10;&#10;Description automatically generated">
            <a:extLst>
              <a:ext uri="{FF2B5EF4-FFF2-40B4-BE49-F238E27FC236}">
                <a16:creationId xmlns:a16="http://schemas.microsoft.com/office/drawing/2014/main" id="{C0012A14-AB2B-C1CC-0A68-9A0DE8966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5909" y="325369"/>
            <a:ext cx="90257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85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92BF10E-8E68-11C3-A59E-7257BD44C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Regulation Driving Innovation</a:t>
            </a:r>
          </a:p>
        </p:txBody>
      </p:sp>
      <p:pic>
        <p:nvPicPr>
          <p:cNvPr id="17" name="Content Placeholder 13" descr="Black and white spiralling staircase">
            <a:extLst>
              <a:ext uri="{FF2B5EF4-FFF2-40B4-BE49-F238E27FC236}">
                <a16:creationId xmlns:a16="http://schemas.microsoft.com/office/drawing/2014/main" id="{21172303-A4E8-D49E-9C1A-D86AE39366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4505305" cy="6857990"/>
          </a:xfrm>
          <a:prstGeom prst="rect">
            <a:avLst/>
          </a:prstGeom>
        </p:spPr>
      </p:pic>
      <p:sp>
        <p:nvSpPr>
          <p:cNvPr id="31" name="!!accent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012536E-94E2-D7DD-E132-AEDADF89C6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216" y="3013414"/>
            <a:ext cx="6575164" cy="322516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AU" sz="1100" b="1" dirty="0"/>
              <a:t>France's Biomethane Ambition</a:t>
            </a:r>
          </a:p>
          <a:p>
            <a:pPr marL="0">
              <a:lnSpc>
                <a:spcPct val="100000"/>
              </a:lnSpc>
            </a:pPr>
            <a:r>
              <a:rPr lang="en-AU" sz="1100" b="1" dirty="0"/>
              <a:t>Targeting 8 </a:t>
            </a:r>
            <a:r>
              <a:rPr lang="en-AU" sz="1100" b="1" dirty="0" err="1"/>
              <a:t>TWh</a:t>
            </a:r>
            <a:r>
              <a:rPr lang="en-AU" sz="1100" b="1" dirty="0"/>
              <a:t>/year of biomethane in the public grid by 2025.</a:t>
            </a:r>
          </a:p>
          <a:p>
            <a:pPr marL="0">
              <a:lnSpc>
                <a:spcPct val="100000"/>
              </a:lnSpc>
            </a:pPr>
            <a:r>
              <a:rPr lang="en-AU" sz="1100" b="1" dirty="0"/>
              <a:t>Current use is predominantly for vehicle fuel; with potential growth in domestic heating.</a:t>
            </a:r>
          </a:p>
          <a:p>
            <a:pPr marL="0">
              <a:lnSpc>
                <a:spcPct val="100000"/>
              </a:lnSpc>
            </a:pPr>
            <a:r>
              <a:rPr lang="en-AU" sz="1100" b="1" dirty="0"/>
              <a:t>Enabling diverse valorisation pathways, is beneficial for decentralized projects, especially in the food industry.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AU" sz="1100" b="1" dirty="0"/>
              <a:t>UAE's Zero Discharge Directive</a:t>
            </a:r>
          </a:p>
          <a:p>
            <a:pPr marL="0">
              <a:lnSpc>
                <a:spcPct val="100000"/>
              </a:lnSpc>
            </a:pPr>
            <a:r>
              <a:rPr lang="en-AU" sz="1100" b="1" dirty="0"/>
              <a:t>Bans direct discharge of effluents in the UAE, enforcing total treatment and reuse.</a:t>
            </a:r>
          </a:p>
          <a:p>
            <a:pPr marL="0">
              <a:lnSpc>
                <a:spcPct val="100000"/>
              </a:lnSpc>
            </a:pPr>
            <a:r>
              <a:rPr lang="en-AU" sz="1100" b="1" dirty="0"/>
              <a:t>Positions treated wastewater as a commercial asset, promoting sustainable practices.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AU" sz="1100" b="1" dirty="0"/>
              <a:t>Brazil's PROSAB Initiative</a:t>
            </a:r>
          </a:p>
          <a:p>
            <a:pPr marL="0">
              <a:lnSpc>
                <a:spcPct val="100000"/>
              </a:lnSpc>
            </a:pPr>
            <a:r>
              <a:rPr lang="en-AU" sz="1100" b="1" dirty="0"/>
              <a:t>Federally funded sanitation research enhancing services in underprivileged areas.</a:t>
            </a:r>
          </a:p>
          <a:p>
            <a:pPr marL="0">
              <a:lnSpc>
                <a:spcPct val="100000"/>
              </a:lnSpc>
            </a:pPr>
            <a:r>
              <a:rPr lang="en-AU" sz="1100" b="1" dirty="0"/>
              <a:t>University-led R&amp;D fostering social impact and skill development for local water and sanitation.</a:t>
            </a:r>
          </a:p>
        </p:txBody>
      </p:sp>
      <p:pic>
        <p:nvPicPr>
          <p:cNvPr id="18" name="Picture 17" descr="A logo of a company&#10;&#10;Description automatically generated">
            <a:extLst>
              <a:ext uri="{FF2B5EF4-FFF2-40B4-BE49-F238E27FC236}">
                <a16:creationId xmlns:a16="http://schemas.microsoft.com/office/drawing/2014/main" id="{3439F8DD-BAC3-724D-DEAD-C93D1DF4E9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5909" y="325369"/>
            <a:ext cx="90257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08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77D5C14AB2B4693130279F8BB140B" ma:contentTypeVersion="21" ma:contentTypeDescription="Create a new document." ma:contentTypeScope="" ma:versionID="f18d475c45d413f7a4a9e1cd13d2012d">
  <xsd:schema xmlns:xsd="http://www.w3.org/2001/XMLSchema" xmlns:xs="http://www.w3.org/2001/XMLSchema" xmlns:p="http://schemas.microsoft.com/office/2006/metadata/properties" xmlns:ns1="http://schemas.microsoft.com/sharepoint/v3" xmlns:ns2="39ecb288-d210-4c2a-8125-563d6d25a570" xmlns:ns3="ae3ab730-7f2b-400e-b220-b7263388093a" targetNamespace="http://schemas.microsoft.com/office/2006/metadata/properties" ma:root="true" ma:fieldsID="ad3da9960ef01b409479397af993656c" ns1:_="" ns2:_="" ns3:_="">
    <xsd:import namespace="http://schemas.microsoft.com/sharepoint/v3"/>
    <xsd:import namespace="39ecb288-d210-4c2a-8125-563d6d25a570"/>
    <xsd:import namespace="ae3ab730-7f2b-400e-b220-b726338809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Image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ecb288-d210-4c2a-8125-563d6d25a5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ee435d0-8585-419e-904a-230bb3546a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Image" ma:index="25" nillable="true" ma:displayName="Image" ma:format="Thumbnail" ma:internalName="Imag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3ab730-7f2b-400e-b220-b7263388093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64aabea-f3dd-441e-8fcf-a7f3e94950f0}" ma:internalName="TaxCatchAll" ma:showField="CatchAllData" ma:web="ae3ab730-7f2b-400e-b220-b726338809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ADCD05-06BA-4931-BE6E-1A748EA884FD}"/>
</file>

<file path=customXml/itemProps2.xml><?xml version="1.0" encoding="utf-8"?>
<ds:datastoreItem xmlns:ds="http://schemas.openxmlformats.org/officeDocument/2006/customXml" ds:itemID="{9E7EC451-5B6C-4894-9AA4-9DC8A9FDC01B}"/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1469</Words>
  <Application>Microsoft Macintosh PowerPoint</Application>
  <PresentationFormat>Widescreen</PresentationFormat>
  <Paragraphs>140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Söhne</vt:lpstr>
      <vt:lpstr>Office Theme</vt:lpstr>
      <vt:lpstr>   UNLOCKING THE POTENTIAL OF INTEGRATED RESOURCE MANAGEMENT: A HOLISTIC APPROACH TO WATER, WASTE, ENERGY, AND MATERIALS </vt:lpstr>
      <vt:lpstr>Integrative Water Utility</vt:lpstr>
      <vt:lpstr>PowerPoint Presentation</vt:lpstr>
      <vt:lpstr>Water Utilities as Drivers of Circular Economy</vt:lpstr>
      <vt:lpstr>Enhancing Sustainability through Efficiency</vt:lpstr>
      <vt:lpstr>Public Utilities Board</vt:lpstr>
      <vt:lpstr>Yarra Valley Water</vt:lpstr>
      <vt:lpstr>VCS Denmark</vt:lpstr>
      <vt:lpstr>Regulation Driving Innovation</vt:lpstr>
      <vt:lpstr>Industrial Symbiosis and Collaborative Circularity</vt:lpstr>
      <vt:lpstr>Policy Frameworks for Circular Economy</vt:lpstr>
      <vt:lpstr>Leveraging Decentralisation for Circular Efficiency</vt:lpstr>
      <vt:lpstr>Final Remarks</vt:lpstr>
      <vt:lpstr>Hands-on workshop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Fabiana Tessele</dc:creator>
  <cp:lastModifiedBy>Fabiana Tessele</cp:lastModifiedBy>
  <cp:revision>56</cp:revision>
  <cp:lastPrinted>2024-02-28T03:49:46Z</cp:lastPrinted>
  <dcterms:created xsi:type="dcterms:W3CDTF">2024-02-21T06:38:31Z</dcterms:created>
  <dcterms:modified xsi:type="dcterms:W3CDTF">2024-02-28T03:51:25Z</dcterms:modified>
</cp:coreProperties>
</file>